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1" r:id="rId5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Young" initials="MY" lastIdx="1" clrIdx="0">
    <p:extLst>
      <p:ext uri="{19B8F6BF-5375-455C-9EA6-DF929625EA0E}">
        <p15:presenceInfo xmlns:p15="http://schemas.microsoft.com/office/powerpoint/2012/main" userId="S::MDYoung@sba.gov::7509a827-3a72-4df9-87e7-1f6ab63a71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A74B6"/>
    <a:srgbClr val="007DBC"/>
    <a:srgbClr val="0C89D6"/>
    <a:srgbClr val="CC0000"/>
    <a:srgbClr val="F41646"/>
    <a:srgbClr val="002E6D"/>
    <a:srgbClr val="197E4E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BDD98-E5F5-42F6-9DA6-270C19F1A4B5}" v="5" dt="2023-05-08T12:00:05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2551" autoAdjust="0"/>
  </p:normalViewPr>
  <p:slideViewPr>
    <p:cSldViewPr>
      <p:cViewPr varScale="1">
        <p:scale>
          <a:sx n="46" d="100"/>
          <a:sy n="46" d="100"/>
        </p:scale>
        <p:origin x="2272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1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r">
              <a:defRPr sz="1200"/>
            </a:lvl1pPr>
          </a:lstStyle>
          <a:p>
            <a:fld id="{BFF846DB-96E5-43E0-8F65-3D7CC75DBA0C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6913"/>
            <a:ext cx="2613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4" tIns="46051" rIns="92104" bIns="460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511"/>
            <a:ext cx="5607679" cy="4183220"/>
          </a:xfrm>
          <a:prstGeom prst="rect">
            <a:avLst/>
          </a:prstGeom>
        </p:spPr>
        <p:txBody>
          <a:bodyPr vert="horz" lIns="92104" tIns="46051" rIns="92104" bIns="460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3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3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r">
              <a:defRPr sz="1200"/>
            </a:lvl1pPr>
          </a:lstStyle>
          <a:p>
            <a:fld id="{24B650B5-C83D-4EA1-9641-E977B7FDF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51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650B5-C83D-4EA1-9641-E977B7FDF9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1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9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0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0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1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3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7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9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0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6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5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a.gov/disast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asterloanassistance.sba.gov/ela/s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2400" y="76200"/>
            <a:ext cx="6573897" cy="8971421"/>
          </a:xfrm>
          <a:prstGeom prst="rect">
            <a:avLst/>
          </a:prstGeom>
          <a:noFill/>
          <a:ln w="76200">
            <a:solidFill>
              <a:srgbClr val="0A7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970A2-141A-475B-ABFA-18628C6F3186}"/>
              </a:ext>
            </a:extLst>
          </p:cNvPr>
          <p:cNvSpPr txBox="1"/>
          <p:nvPr/>
        </p:nvSpPr>
        <p:spPr>
          <a:xfrm>
            <a:off x="304800" y="8305800"/>
            <a:ext cx="6138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Questions? Call </a:t>
            </a:r>
            <a:r>
              <a:rPr lang="en-US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(800) 659-2955 </a:t>
            </a: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(dial </a:t>
            </a:r>
            <a:r>
              <a:rPr lang="en-US" sz="1200" dirty="0"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7-1-1 to access telecommunications relay services) or visit </a:t>
            </a:r>
            <a:r>
              <a:rPr lang="en-US" sz="1200" b="1" dirty="0"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sba.gov/disaster</a:t>
            </a:r>
            <a:endParaRPr lang="en-US" sz="1200" b="1" dirty="0"/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1CCBD7EC-BDCE-E95F-34BB-1741173CC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4" y="69178"/>
            <a:ext cx="6510444" cy="1283536"/>
          </a:xfrm>
          <a:prstGeom prst="rect">
            <a:avLst/>
          </a:prstGeom>
          <a:solidFill>
            <a:schemeClr val="accent1"/>
          </a:solidFill>
          <a:ln>
            <a:solidFill>
              <a:srgbClr val="0A74B6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16124C-AEBD-E150-6C63-54911443A78E}"/>
              </a:ext>
            </a:extLst>
          </p:cNvPr>
          <p:cNvSpPr txBox="1"/>
          <p:nvPr/>
        </p:nvSpPr>
        <p:spPr>
          <a:xfrm>
            <a:off x="2271192" y="172337"/>
            <a:ext cx="4440296" cy="107721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cap="none" spc="0" dirty="0">
                <a:ln w="0"/>
                <a:solidFill>
                  <a:srgbClr val="0070C0"/>
                </a:solidFill>
                <a:latin typeface="Source Sans Pro"/>
                <a:ea typeface="Source Sans Pro"/>
              </a:rPr>
              <a:t>SBA Disaster Loans Available for Homeowners &amp; Renters </a:t>
            </a:r>
            <a:r>
              <a:rPr lang="en-US" sz="1600" cap="none" spc="0" dirty="0">
                <a:ln w="0"/>
                <a:latin typeface="Source Sans Pro"/>
                <a:ea typeface="Source Sans Pro"/>
              </a:rPr>
              <a:t>in</a:t>
            </a:r>
            <a:r>
              <a:rPr lang="en-US" sz="1800" b="1" cap="none" spc="0" dirty="0">
                <a:ln w="0"/>
                <a:solidFill>
                  <a:srgbClr val="0070C0"/>
                </a:solidFill>
                <a:latin typeface="Source Sans Pro"/>
                <a:ea typeface="Source Sans Pro"/>
              </a:rPr>
              <a:t> 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DeSoto County, Marshall, Tate, &amp; Tunica counties </a:t>
            </a:r>
            <a:r>
              <a:rPr lang="en-US" sz="140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 MS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Cr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ittenden </a:t>
            </a:r>
            <a:r>
              <a:rPr lang="en-US" sz="140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county in 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AK 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and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Shelby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county in TN.  </a:t>
            </a:r>
            <a:endParaRPr lang="en-US" sz="1400" b="1" cap="none" spc="0" dirty="0">
              <a:ln w="0"/>
              <a:solidFill>
                <a:srgbClr val="0070C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57B202-A802-470C-A6C4-D3AF6822A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45026"/>
            <a:ext cx="1039758" cy="102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08AFA7-BB14-7F88-4E5E-717054314864}"/>
              </a:ext>
            </a:extLst>
          </p:cNvPr>
          <p:cNvSpPr txBox="1"/>
          <p:nvPr/>
        </p:nvSpPr>
        <p:spPr>
          <a:xfrm>
            <a:off x="393700" y="5833328"/>
            <a:ext cx="6248400" cy="24724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400"/>
              </a:spcAft>
              <a:tabLst>
                <a:tab pos="10458450" algn="l"/>
              </a:tabLst>
            </a:pPr>
            <a:r>
              <a:rPr lang="en-US" sz="1600" b="1" dirty="0">
                <a:latin typeface="Source Sans Pro"/>
                <a:ea typeface="Source Sans Pro"/>
              </a:rPr>
              <a:t>Benefits of an SBA Disaster Loan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Fixed interest rate as low as 2.375% for homeowners and renters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b="1" dirty="0">
                <a:solidFill>
                  <a:srgbClr val="FF0000"/>
                </a:solidFill>
                <a:latin typeface="Source Sans Pro"/>
                <a:ea typeface="Source Sans Pro"/>
              </a:rPr>
              <a:t>12 Months Zero Percent Interest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Terms up to 30 years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No need to wait for insurance to settle to apply for or receive  disaster loan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No collateral up to $14,000 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Homeowners may borrow up to $200,000 for damage to primary residence 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Homeowners / renters may borrow up to $40,000 to replace contents of home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  <a:tabLst>
                <a:tab pos="10458450" algn="l"/>
              </a:tabLst>
            </a:pPr>
            <a:r>
              <a:rPr lang="en-US" sz="1400" dirty="0">
                <a:latin typeface="Source Sans Pro"/>
                <a:ea typeface="Source Sans Pro"/>
              </a:rPr>
              <a:t>Funds available to rebuild stronger (Mitigation)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7EE5C-92C3-A1F9-3DBC-CD95845C38DF}"/>
              </a:ext>
            </a:extLst>
          </p:cNvPr>
          <p:cNvSpPr txBox="1"/>
          <p:nvPr/>
        </p:nvSpPr>
        <p:spPr>
          <a:xfrm>
            <a:off x="228600" y="1506302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What’s needed to apply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F247AB-A982-CEDD-9103-58F33BA948E5}"/>
              </a:ext>
            </a:extLst>
          </p:cNvPr>
          <p:cNvSpPr txBox="1"/>
          <p:nvPr/>
        </p:nvSpPr>
        <p:spPr>
          <a:xfrm>
            <a:off x="205261" y="1932215"/>
            <a:ext cx="6337300" cy="16798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 for all applicants</a:t>
            </a: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C1F2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Applicant cell phone (for verification)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Social security numbers for all applicants</a:t>
            </a:r>
          </a:p>
          <a:p>
            <a:pPr marL="571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/>
                <a:ea typeface="Source Sans Pro"/>
              </a:rPr>
              <a:t>Financial information (e.g., income, account </a:t>
            </a:r>
            <a:r>
              <a:rPr lang="en-US" sz="1400" dirty="0">
                <a:solidFill>
                  <a:srgbClr val="000000"/>
                </a:solidFill>
                <a:latin typeface="Source Sans Pro"/>
                <a:ea typeface="Source Sans Pro"/>
              </a:rPr>
              <a:t>balances, monthly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Source Sans Pro"/>
                <a:ea typeface="Source Sans Pro"/>
              </a:rPr>
              <a:t> expenses)</a:t>
            </a: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Information about your deed or lease</a:t>
            </a:r>
            <a:endParaRPr lang="en-US" sz="1400" b="0" i="0" dirty="0">
              <a:solidFill>
                <a:srgbClr val="1C1F2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Insurance information, if available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3EB95B-9AB5-05EB-2892-9C471B4D2F5E}"/>
              </a:ext>
            </a:extLst>
          </p:cNvPr>
          <p:cNvSpPr txBox="1"/>
          <p:nvPr/>
        </p:nvSpPr>
        <p:spPr>
          <a:xfrm>
            <a:off x="266700" y="3734046"/>
            <a:ext cx="6426200" cy="21339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2000" b="1" dirty="0">
                <a:latin typeface="Source Sans Pro"/>
                <a:ea typeface="Source Sans Pro"/>
              </a:rPr>
              <a:t>How to apply</a:t>
            </a:r>
            <a:endParaRPr lang="en-US" sz="2000" b="1" dirty="0">
              <a:latin typeface="Source Sans Pro"/>
              <a:ea typeface="Source Sans Pro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in person </a:t>
            </a:r>
            <a:r>
              <a:rPr lang="en-US" sz="1400" dirty="0">
                <a:latin typeface="Source Sans Pro"/>
                <a:ea typeface="Source Sans Pro"/>
              </a:rPr>
              <a:t>-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Disaster Loan Outreach Center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-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DeSoto County </a:t>
            </a:r>
            <a:endParaRPr lang="en-US" sz="1400" b="0" i="0" u="none" strike="noStrike" baseline="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sz="1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Eudora Volunteer Fire Department - </a:t>
            </a:r>
            <a:r>
              <a:rPr lang="en-US" sz="1400" b="0" i="0" u="none" strike="noStrike" baseline="0" dirty="0">
                <a:solidFill>
                  <a:srgbClr val="0000FF"/>
                </a:solidFill>
                <a:latin typeface="Source Sans Pro" panose="020B0503030403020204" pitchFamily="34" charset="0"/>
              </a:rPr>
              <a:t>9341 W. Commerce St., Hernando, MS 38632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Hours: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Monday to Friday, 8 a.m. to 6 p.m. Saturday, 10 a.m. to 2 p.m. </a:t>
            </a:r>
          </a:p>
          <a:p>
            <a:pPr algn="ctr"/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Closed: Sunday </a:t>
            </a:r>
          </a:p>
          <a:p>
            <a:pPr algn="ctr"/>
            <a:r>
              <a:rPr lang="en-US" sz="1200" b="1" i="0" u="none" strike="noStrike" baseline="0" dirty="0">
                <a:solidFill>
                  <a:srgbClr val="FF0000"/>
                </a:solidFill>
                <a:latin typeface="Source Sans Pro" panose="020B0503030403020204" pitchFamily="34" charset="0"/>
              </a:rPr>
              <a:t>	</a:t>
            </a:r>
            <a:r>
              <a:rPr lang="en-US" sz="1600" b="1" i="0" u="none" strike="noStrike" baseline="0" dirty="0">
                <a:solidFill>
                  <a:srgbClr val="FF0000"/>
                </a:solidFill>
                <a:latin typeface="Source Sans Pro" panose="020B0503030403020204" pitchFamily="34" charset="0"/>
              </a:rPr>
              <a:t>Closes Permanently: Thursday, May 11, 4 p.m.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	</a:t>
            </a:r>
            <a:endParaRPr lang="en-US" sz="1400" dirty="0">
              <a:latin typeface="Source Sans Pro"/>
              <a:ea typeface="Source Sans Pro"/>
              <a:cs typeface="Calibri"/>
            </a:endParaRP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online</a:t>
            </a:r>
            <a:r>
              <a:rPr lang="en-US" sz="1400" dirty="0">
                <a:latin typeface="Source Sans Pro"/>
                <a:ea typeface="Source Sans Pro"/>
              </a:rPr>
              <a:t> at </a:t>
            </a:r>
            <a:r>
              <a:rPr lang="en-US" sz="1400" dirty="0"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DisasterLoanAssistance.sba.gov</a:t>
            </a:r>
            <a:r>
              <a:rPr lang="en-US" sz="1400" dirty="0">
                <a:latin typeface="Source Sans Pro"/>
                <a:ea typeface="Source Sans Pro"/>
              </a:rPr>
              <a:t> </a:t>
            </a:r>
            <a:endParaRPr lang="en-US" sz="1400" dirty="0">
              <a:latin typeface="Source Sans Pro"/>
              <a:ea typeface="Source Sans Pro"/>
              <a:cs typeface="Calibri"/>
            </a:endParaRP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by mail </a:t>
            </a:r>
            <a:r>
              <a:rPr lang="en-US" sz="1400" dirty="0">
                <a:latin typeface="Source Sans Pro"/>
                <a:ea typeface="Source Sans Pro"/>
              </a:rPr>
              <a:t>– call (800) 659-2955 to request a paper application</a:t>
            </a:r>
            <a:endParaRPr lang="en-US" sz="1400" dirty="0">
              <a:effectLst/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E4C90-4DB5-D53D-7960-45C477AADA15}"/>
              </a:ext>
            </a:extLst>
          </p:cNvPr>
          <p:cNvSpPr txBox="1"/>
          <p:nvPr/>
        </p:nvSpPr>
        <p:spPr>
          <a:xfrm>
            <a:off x="152400" y="8805265"/>
            <a:ext cx="1886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MS 17895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574EE6-F968-6BE8-784B-2B23507CD153}"/>
              </a:ext>
            </a:extLst>
          </p:cNvPr>
          <p:cNvSpPr txBox="1"/>
          <p:nvPr/>
        </p:nvSpPr>
        <p:spPr>
          <a:xfrm>
            <a:off x="6201185" y="8785459"/>
            <a:ext cx="1333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5/2/23</a:t>
            </a:r>
          </a:p>
        </p:txBody>
      </p:sp>
    </p:spTree>
    <p:extLst>
      <p:ext uri="{BB962C8B-B14F-4D97-AF65-F5344CB8AC3E}">
        <p14:creationId xmlns:p14="http://schemas.microsoft.com/office/powerpoint/2010/main" val="299396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f92e14-a351-4522-8001-298216d0016e">
      <Terms xmlns="http://schemas.microsoft.com/office/infopath/2007/PartnerControls"/>
    </lcf76f155ced4ddcb4097134ff3c332f>
    <TaxCatchAll xmlns="f274a850-0de8-41fc-9fdc-ed3034f31c3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7E99B7EE83CB42B864996D423D3FC4" ma:contentTypeVersion="14" ma:contentTypeDescription="Create a new document." ma:contentTypeScope="" ma:versionID="ec5a32239cb10a29f432acb4049e633c">
  <xsd:schema xmlns:xsd="http://www.w3.org/2001/XMLSchema" xmlns:xs="http://www.w3.org/2001/XMLSchema" xmlns:p="http://schemas.microsoft.com/office/2006/metadata/properties" xmlns:ns2="f274a850-0de8-41fc-9fdc-ed3034f31c3b" xmlns:ns3="fff92e14-a351-4522-8001-298216d0016e" targetNamespace="http://schemas.microsoft.com/office/2006/metadata/properties" ma:root="true" ma:fieldsID="6b4401ba460aea3352c4036263a10177" ns2:_="" ns3:_="">
    <xsd:import namespace="f274a850-0de8-41fc-9fdc-ed3034f31c3b"/>
    <xsd:import namespace="fff92e14-a351-4522-8001-298216d001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74a850-0de8-41fc-9fdc-ed3034f31c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1be7dc9-89b0-44d1-8d66-e8d1e10803a8}" ma:internalName="TaxCatchAll" ma:showField="CatchAllData" ma:web="f274a850-0de8-41fc-9fdc-ed3034f31c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92e14-a351-4522-8001-298216d001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a0e949-ffd4-4536-b9e8-54043ebe24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BF2AD9-7184-4825-91B6-3ADA95539C8C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fdcfe0da-ff63-4df9-b023-4dee363497c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fff92e14-a351-4522-8001-298216d0016e"/>
    <ds:schemaRef ds:uri="f274a850-0de8-41fc-9fdc-ed3034f31c3b"/>
  </ds:schemaRefs>
</ds:datastoreItem>
</file>

<file path=customXml/itemProps2.xml><?xml version="1.0" encoding="utf-8"?>
<ds:datastoreItem xmlns:ds="http://schemas.openxmlformats.org/officeDocument/2006/customXml" ds:itemID="{9B78D25F-4C95-4F4B-A6B1-06518DFAB6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137655-DA04-48B6-9E29-F81A2CB3B2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74a850-0de8-41fc-9fdc-ed3034f31c3b"/>
    <ds:schemaRef ds:uri="fff92e14-a351-4522-8001-298216d001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4075</TotalTime>
  <Words>289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Source Sans Pro</vt:lpstr>
      <vt:lpstr>Wingdings</vt:lpstr>
      <vt:lpstr>Office Theme</vt:lpstr>
      <vt:lpstr>PowerPoint Presentation</vt:lpstr>
    </vt:vector>
  </TitlesOfParts>
  <Company>Small Business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Vejarano, Jose M.</dc:creator>
  <cp:lastModifiedBy>Marina, Florencio</cp:lastModifiedBy>
  <cp:revision>365</cp:revision>
  <cp:lastPrinted>2018-09-22T20:58:57Z</cp:lastPrinted>
  <dcterms:created xsi:type="dcterms:W3CDTF">2012-11-07T22:11:54Z</dcterms:created>
  <dcterms:modified xsi:type="dcterms:W3CDTF">2023-05-08T19:11:13Z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0x010100837E99B7EE83CB42B864996D423D3FC4</vt:lpwstr>
  </property>
  <property fmtid="{D5CDD505-2E9C-101B-9397-08002B2CF9AE}" pid="3" name="MediaServiceImageTags">
    <vt:lpwstr/>
  </property>
</Properties>
</file>